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41" r:id="rId2"/>
    <p:sldId id="342" r:id="rId3"/>
    <p:sldId id="257" r:id="rId4"/>
    <p:sldId id="563" r:id="rId5"/>
    <p:sldId id="513" r:id="rId6"/>
    <p:sldId id="514" r:id="rId7"/>
    <p:sldId id="515" r:id="rId8"/>
    <p:sldId id="516" r:id="rId9"/>
    <p:sldId id="517" r:id="rId10"/>
    <p:sldId id="518" r:id="rId11"/>
    <p:sldId id="519"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65" r:id="rId28"/>
    <p:sldId id="566" r:id="rId29"/>
    <p:sldId id="567" r:id="rId30"/>
    <p:sldId id="564" r:id="rId31"/>
    <p:sldId id="535" r:id="rId32"/>
    <p:sldId id="536" r:id="rId33"/>
    <p:sldId id="537" r:id="rId34"/>
    <p:sldId id="538" r:id="rId35"/>
    <p:sldId id="539" r:id="rId36"/>
    <p:sldId id="540" r:id="rId37"/>
    <p:sldId id="541" r:id="rId38"/>
    <p:sldId id="542" r:id="rId39"/>
    <p:sldId id="543" r:id="rId40"/>
    <p:sldId id="544" r:id="rId41"/>
    <p:sldId id="545" r:id="rId42"/>
    <p:sldId id="546" r:id="rId43"/>
    <p:sldId id="547" r:id="rId44"/>
    <p:sldId id="548" r:id="rId45"/>
    <p:sldId id="549" r:id="rId46"/>
    <p:sldId id="553" r:id="rId47"/>
    <p:sldId id="554" r:id="rId48"/>
    <p:sldId id="555" r:id="rId49"/>
    <p:sldId id="556" r:id="rId50"/>
    <p:sldId id="557" r:id="rId51"/>
    <p:sldId id="558" r:id="rId52"/>
    <p:sldId id="559" r:id="rId53"/>
    <p:sldId id="560" r:id="rId54"/>
    <p:sldId id="561" r:id="rId55"/>
    <p:sldId id="562" r:id="rId56"/>
    <p:sldId id="512" r:id="rId5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6" d="100"/>
          <a:sy n="96" d="100"/>
        </p:scale>
        <p:origin x="-1504"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5/28/18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5/28/18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29</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31</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47</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48</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2000" b="1" dirty="0" smtClean="0">
                <a:solidFill>
                  <a:schemeClr val="bg1"/>
                </a:solidFill>
                <a:latin typeface="Calibri" charset="0"/>
                <a:cs typeface="Calibri" charset="0"/>
              </a:rPr>
              <a:t>RNA sequencing and analysis</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RNA sequencing and analysis</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hyperlink" Target="https://bioinformaticsdotca.github.io/rnaseq_2018" TargetMode="External"/><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orkshops.signin.aws.amazon.com/consol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40180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31712157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833134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
        <p:nvSpPr>
          <p:cNvPr id="3" name="Content Placeholder 2"/>
          <p:cNvSpPr>
            <a:spLocks noGrp="1"/>
          </p:cNvSpPr>
          <p:nvPr>
            <p:ph idx="1"/>
          </p:nvPr>
        </p:nvSpPr>
        <p:spPr>
          <a:xfrm>
            <a:off x="152400" y="980728"/>
            <a:ext cx="8839200" cy="5472608"/>
          </a:xfrm>
        </p:spPr>
        <p:txBody>
          <a:bodyPr/>
          <a:lstStyle/>
          <a:p>
            <a:r>
              <a:rPr lang="en-US" dirty="0"/>
              <a:t>AWS - Amazon Web Services. A collection of cloud computing services provided by Amazon.</a:t>
            </a:r>
          </a:p>
          <a:p>
            <a:r>
              <a:rPr lang="en-US" dirty="0"/>
              <a:t>EC2 - Elastic Compute. </a:t>
            </a:r>
            <a:r>
              <a:rPr lang="en-US" dirty="0" smtClean="0"/>
              <a:t>An </a:t>
            </a:r>
            <a:r>
              <a:rPr lang="en-US" dirty="0"/>
              <a:t>AWS service that </a:t>
            </a:r>
            <a:r>
              <a:rPr lang="en-US" dirty="0" smtClean="0"/>
              <a:t>allows </a:t>
            </a:r>
            <a:r>
              <a:rPr lang="en-US" dirty="0"/>
              <a:t>you to configure and rent computers to meet </a:t>
            </a:r>
            <a:r>
              <a:rPr lang="en-US" dirty="0" smtClean="0"/>
              <a:t>your </a:t>
            </a:r>
            <a:r>
              <a:rPr lang="en-US" dirty="0"/>
              <a:t>compute needs on an as needed basis.</a:t>
            </a:r>
          </a:p>
          <a:p>
            <a:r>
              <a:rPr lang="en-US" dirty="0"/>
              <a:t>EBS - Elastic Block Storage. A data storage solution </a:t>
            </a:r>
            <a:r>
              <a:rPr lang="en-US" dirty="0" smtClean="0"/>
              <a:t>that allows </a:t>
            </a:r>
            <a:r>
              <a:rPr lang="en-US" dirty="0"/>
              <a:t>you to rent disk storage and associate that storage with your compute resources. EBS volumes are generally backed by SSD </a:t>
            </a:r>
            <a:r>
              <a:rPr lang="en-US" dirty="0" smtClean="0"/>
              <a:t>devices.</a:t>
            </a:r>
            <a:endParaRPr lang="en-US" dirty="0"/>
          </a:p>
        </p:txBody>
      </p:sp>
    </p:spTree>
    <p:extLst>
      <p:ext uri="{BB962C8B-B14F-4D97-AF65-F5344CB8AC3E}">
        <p14:creationId xmlns:p14="http://schemas.microsoft.com/office/powerpoint/2010/main" val="249368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80864"/>
            <a:ext cx="8839200" cy="5300464"/>
          </a:xfrm>
        </p:spPr>
        <p:txBody>
          <a:bodyPr/>
          <a:lstStyle/>
          <a:p>
            <a:r>
              <a:rPr lang="en-US" dirty="0"/>
              <a:t>S3 - Simple storage service. </a:t>
            </a:r>
            <a:r>
              <a:rPr lang="en-US" dirty="0" smtClean="0"/>
              <a:t>Cheaper </a:t>
            </a:r>
            <a:r>
              <a:rPr lang="en-US" dirty="0"/>
              <a:t>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a:t>
            </a:r>
            <a:r>
              <a:rPr lang="en-US" dirty="0" smtClean="0"/>
              <a:t>Instance.</a:t>
            </a:r>
            <a:endParaRPr lang="en-US" dirty="0"/>
          </a:p>
          <a:p>
            <a:r>
              <a:rPr lang="en-US" dirty="0"/>
              <a:t>SSD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289285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08720"/>
            <a:ext cx="8839200" cy="5112568"/>
          </a:xfrm>
        </p:spPr>
        <p:txBody>
          <a:bodyPr/>
          <a:lstStyle/>
          <a:p>
            <a:r>
              <a:rPr lang="en-US" dirty="0"/>
              <a:t>HDD - Hard disk drive. A particular type of storage hardware that is generally cheaper and larger but slower than SSD. HDD drives are traditional hard drives that access data on a spinning magnetic disk.</a:t>
            </a:r>
          </a:p>
          <a:p>
            <a:r>
              <a:rPr lang="en-US" dirty="0"/>
              <a:t>Ephemeral storage -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52400" y="116632"/>
            <a:ext cx="8839200" cy="778098"/>
          </a:xfrm>
        </p:spPr>
        <p:txBody>
          <a:bodyPr/>
          <a:lstStyle/>
          <a:p>
            <a:r>
              <a:rPr lang="en-US" dirty="0" smtClean="0"/>
              <a:t>Key AWS concepts and terminology</a:t>
            </a:r>
            <a:endParaRPr lang="en-US" dirty="0"/>
          </a:p>
        </p:txBody>
      </p:sp>
    </p:spTree>
    <p:extLst>
      <p:ext uri="{BB962C8B-B14F-4D97-AF65-F5344CB8AC3E}">
        <p14:creationId xmlns:p14="http://schemas.microsoft.com/office/powerpoint/2010/main" val="131860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850106"/>
          </a:xfrm>
        </p:spPr>
        <p:txBody>
          <a:bodyPr/>
          <a:lstStyle/>
          <a:p>
            <a:r>
              <a:rPr lang="en-US" dirty="0"/>
              <a:t>What is a Region</a:t>
            </a:r>
            <a:r>
              <a:rPr lang="en-US" dirty="0" smtClean="0"/>
              <a:t>?</a:t>
            </a:r>
            <a:endParaRPr lang="en-US" dirty="0"/>
          </a:p>
        </p:txBody>
      </p:sp>
      <p:sp>
        <p:nvSpPr>
          <p:cNvPr id="3" name="Content Placeholder 2"/>
          <p:cNvSpPr>
            <a:spLocks noGrp="1"/>
          </p:cNvSpPr>
          <p:nvPr>
            <p:ph idx="1"/>
          </p:nvPr>
        </p:nvSpPr>
        <p:spPr>
          <a:xfrm>
            <a:off x="152400" y="980728"/>
            <a:ext cx="8839200" cy="4724400"/>
          </a:xfrm>
        </p:spPr>
        <p:txBody>
          <a:bodyPr/>
          <a:lstStyle/>
          <a:p>
            <a:r>
              <a:rPr lang="en-US" sz="2400" dirty="0"/>
              <a:t>An AWS Region is set of compute resources that Amazon maintains </a:t>
            </a:r>
            <a:r>
              <a:rPr lang="en-US" sz="2400" dirty="0" smtClean="0"/>
              <a:t>(like </a:t>
            </a:r>
            <a:r>
              <a:rPr lang="en-US" sz="2400" dirty="0"/>
              <a:t>the Data Center image shown </a:t>
            </a:r>
            <a:r>
              <a:rPr lang="en-US" sz="2400" dirty="0" smtClean="0"/>
              <a:t>before)</a:t>
            </a:r>
          </a:p>
          <a:p>
            <a:r>
              <a:rPr lang="en-US" sz="2400" dirty="0" smtClean="0"/>
              <a:t>Each </a:t>
            </a:r>
            <a:r>
              <a:rPr lang="en-US" sz="2400" dirty="0"/>
              <a:t>Region corresponds to a physical warehouse of compute hardware (computers, storage, networking, etc.). </a:t>
            </a:r>
            <a:endParaRPr lang="en-US" sz="2400" dirty="0" smtClean="0"/>
          </a:p>
          <a:p>
            <a:r>
              <a:rPr lang="en-US" sz="2400" dirty="0" smtClean="0"/>
              <a:t>At </a:t>
            </a:r>
            <a:r>
              <a:rPr lang="en-US" sz="2400" dirty="0"/>
              <a:t>the time of writing there are </a:t>
            </a:r>
            <a:r>
              <a:rPr lang="en-US" sz="2400" dirty="0" smtClean="0"/>
              <a:t>14 </a:t>
            </a:r>
            <a:r>
              <a:rPr lang="en-US" sz="2400" dirty="0"/>
              <a:t>regions: (US East (</a:t>
            </a:r>
            <a:r>
              <a:rPr lang="en-US" sz="2400" dirty="0" err="1"/>
              <a:t>N.Virginia</a:t>
            </a:r>
            <a:r>
              <a:rPr lang="en-US" sz="2400" dirty="0"/>
              <a:t>), </a:t>
            </a:r>
            <a:r>
              <a:rPr lang="en-US" sz="2400" dirty="0" smtClean="0"/>
              <a:t>US East (Ohio), US </a:t>
            </a:r>
            <a:r>
              <a:rPr lang="en-US" sz="2400" dirty="0"/>
              <a:t>West (Oregon), US West (N. California), </a:t>
            </a:r>
            <a:r>
              <a:rPr lang="en-US" sz="2400" dirty="0" smtClean="0"/>
              <a:t>Canada (Central), EU </a:t>
            </a:r>
            <a:r>
              <a:rPr lang="en-US" sz="2400" dirty="0"/>
              <a:t>(Ireland), EU (Frankfurt), </a:t>
            </a:r>
            <a:r>
              <a:rPr lang="en-US" sz="2400" dirty="0" smtClean="0"/>
              <a:t>EU (London), Asia </a:t>
            </a:r>
            <a:r>
              <a:rPr lang="en-US" sz="2400" dirty="0"/>
              <a:t>Pacific (Singapore), </a:t>
            </a:r>
            <a:r>
              <a:rPr lang="en-US" sz="2400" dirty="0" smtClean="0"/>
              <a:t>Asia </a:t>
            </a:r>
            <a:r>
              <a:rPr lang="en-US" sz="2400" dirty="0"/>
              <a:t>Pacific (Sydney)</a:t>
            </a:r>
            <a:r>
              <a:rPr lang="en-US" sz="2400" dirty="0" smtClean="0"/>
              <a:t>, Asia Pacific (Seoul), </a:t>
            </a:r>
            <a:r>
              <a:rPr lang="en-US" sz="2400" dirty="0"/>
              <a:t>Asia Pacific (Tokyo)</a:t>
            </a:r>
            <a:r>
              <a:rPr lang="en-US" sz="2400" dirty="0" smtClean="0"/>
              <a:t>, Asia Pacific (Mumbai) and </a:t>
            </a:r>
            <a:r>
              <a:rPr lang="en-US" sz="2400" dirty="0"/>
              <a:t>South America (Sao Paulo)</a:t>
            </a:r>
            <a:r>
              <a:rPr lang="en-US" sz="2400" dirty="0" smtClean="0"/>
              <a:t>.</a:t>
            </a:r>
          </a:p>
          <a:p>
            <a:r>
              <a:rPr lang="en-US" sz="2400" dirty="0" smtClean="0"/>
              <a:t>When </a:t>
            </a:r>
            <a:r>
              <a:rPr lang="en-US" sz="2400" dirty="0"/>
              <a:t>you are logged into the AWS EC2 console you are always operating in one of these </a:t>
            </a:r>
            <a:r>
              <a:rPr lang="en-US" sz="2400" dirty="0" smtClean="0"/>
              <a:t>regions</a:t>
            </a:r>
            <a:r>
              <a:rPr lang="en-US" sz="2400" dirty="0"/>
              <a:t>. </a:t>
            </a:r>
          </a:p>
        </p:txBody>
      </p:sp>
    </p:spTree>
    <p:extLst>
      <p:ext uri="{BB962C8B-B14F-4D97-AF65-F5344CB8AC3E}">
        <p14:creationId xmlns:p14="http://schemas.microsoft.com/office/powerpoint/2010/main" val="271443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4704"/>
            <a:ext cx="8839200" cy="5544616"/>
          </a:xfrm>
        </p:spPr>
        <p:txBody>
          <a:bodyPr/>
          <a:lstStyle/>
          <a:p>
            <a:r>
              <a:rPr lang="en-US" dirty="0" smtClean="0"/>
              <a:t>Current </a:t>
            </a:r>
            <a:r>
              <a:rPr lang="en-US" dirty="0"/>
              <a:t>region </a:t>
            </a:r>
            <a:r>
              <a:rPr lang="en-US" dirty="0" smtClean="0"/>
              <a:t>shown </a:t>
            </a:r>
            <a:r>
              <a:rPr lang="en-US" dirty="0"/>
              <a:t>in the upper right corner of </a:t>
            </a:r>
            <a:r>
              <a:rPr lang="en-US" dirty="0" smtClean="0"/>
              <a:t>console</a:t>
            </a:r>
          </a:p>
          <a:p>
            <a:r>
              <a:rPr lang="en-US" dirty="0" smtClean="0"/>
              <a:t>It </a:t>
            </a:r>
            <a:r>
              <a:rPr lang="en-US" dirty="0"/>
              <a:t>is important to pay attention to what region you are using for several reasons. </a:t>
            </a:r>
            <a:endParaRPr lang="en-US" dirty="0" smtClean="0"/>
          </a:p>
          <a:p>
            <a:pPr lvl="1"/>
            <a:r>
              <a:rPr lang="en-US" dirty="0" smtClean="0"/>
              <a:t>When </a:t>
            </a:r>
            <a:r>
              <a:rPr lang="en-US" dirty="0"/>
              <a:t>you </a:t>
            </a:r>
            <a:r>
              <a:rPr lang="en-US" dirty="0" smtClean="0"/>
              <a:t>create an </a:t>
            </a:r>
            <a:r>
              <a:rPr lang="en-US" dirty="0"/>
              <a:t>EC2 </a:t>
            </a:r>
            <a:r>
              <a:rPr lang="en-US" dirty="0" smtClean="0"/>
              <a:t>instance (EBS volume, </a:t>
            </a:r>
            <a:r>
              <a:rPr lang="en-US" dirty="0" err="1" smtClean="0"/>
              <a:t>etc</a:t>
            </a:r>
            <a:r>
              <a:rPr lang="en-US" dirty="0" smtClean="0"/>
              <a:t>) </a:t>
            </a:r>
            <a:r>
              <a:rPr lang="en-US" dirty="0"/>
              <a:t>in </a:t>
            </a:r>
            <a:r>
              <a:rPr lang="en-US" dirty="0" smtClean="0"/>
              <a:t>one region you won’t see it in another region. </a:t>
            </a:r>
          </a:p>
          <a:p>
            <a:pPr lvl="1"/>
            <a:r>
              <a:rPr lang="en-US" dirty="0" smtClean="0"/>
              <a:t>The </a:t>
            </a:r>
            <a:r>
              <a:rPr lang="en-US" dirty="0"/>
              <a:t>cost to use many AWS resources varies by region</a:t>
            </a:r>
            <a:r>
              <a:rPr lang="en-US" dirty="0" smtClean="0"/>
              <a:t>.</a:t>
            </a:r>
          </a:p>
          <a:p>
            <a:pPr lvl="1"/>
            <a:r>
              <a:rPr lang="en-US" dirty="0" smtClean="0"/>
              <a:t>The region may </a:t>
            </a:r>
            <a:r>
              <a:rPr lang="en-US" dirty="0"/>
              <a:t>influence network performance when you are accessing the </a:t>
            </a:r>
            <a:r>
              <a:rPr lang="en-US" dirty="0" smtClean="0"/>
              <a:t>instance, especially </a:t>
            </a:r>
            <a:r>
              <a:rPr lang="en-US" dirty="0"/>
              <a:t>if you need to transfer large amounts of data in or out. </a:t>
            </a:r>
            <a:endParaRPr lang="en-US" dirty="0" smtClean="0"/>
          </a:p>
          <a:p>
            <a:pPr lvl="1"/>
            <a:r>
              <a:rPr lang="en-US" dirty="0" smtClean="0"/>
              <a:t>Billing is tracked separately for each region</a:t>
            </a:r>
          </a:p>
          <a:p>
            <a:pPr lvl="1"/>
            <a:r>
              <a:rPr lang="en-US" dirty="0" smtClean="0"/>
              <a:t>Generally </a:t>
            </a:r>
            <a:r>
              <a:rPr lang="en-US" dirty="0"/>
              <a:t>you should choose a region that is close to you or your users. But cost is also a consideration. </a:t>
            </a:r>
          </a:p>
        </p:txBody>
      </p:sp>
      <p:sp>
        <p:nvSpPr>
          <p:cNvPr id="4" name="Title 1"/>
          <p:cNvSpPr>
            <a:spLocks noGrp="1"/>
          </p:cNvSpPr>
          <p:nvPr>
            <p:ph type="title"/>
          </p:nvPr>
        </p:nvSpPr>
        <p:spPr>
          <a:xfrm>
            <a:off x="152400" y="-27384"/>
            <a:ext cx="8839200" cy="850106"/>
          </a:xfrm>
        </p:spPr>
        <p:txBody>
          <a:bodyPr/>
          <a:lstStyle/>
          <a:p>
            <a:r>
              <a:rPr lang="en-US" dirty="0"/>
              <a:t>What is a Region</a:t>
            </a:r>
            <a:r>
              <a:rPr lang="en-US" dirty="0" smtClean="0"/>
              <a:t>?</a:t>
            </a:r>
            <a:endParaRPr lang="en-US" dirty="0"/>
          </a:p>
        </p:txBody>
      </p:sp>
    </p:spTree>
    <p:extLst>
      <p:ext uri="{BB962C8B-B14F-4D97-AF65-F5344CB8AC3E}">
        <p14:creationId xmlns:p14="http://schemas.microsoft.com/office/powerpoint/2010/main" val="348072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smtClean="0"/>
              <a:t>Start – turn on an EC2 instance that you have previously created</a:t>
            </a:r>
          </a:p>
          <a:p>
            <a:r>
              <a:rPr lang="en-US" dirty="0" smtClean="0"/>
              <a:t>Stop – turn off an EC2 instance that you have previously created</a:t>
            </a:r>
          </a:p>
          <a:p>
            <a:r>
              <a:rPr lang="en-US" dirty="0" smtClean="0"/>
              <a:t>Reboot – restart an EC2 instance</a:t>
            </a:r>
          </a:p>
          <a:p>
            <a:r>
              <a:rPr lang="en-US" dirty="0" smtClean="0"/>
              <a:t>Terminate – permanently stop and destroy an EC2 instance. Any associated EBS volumes may also be destroyed at this time depending on configuration</a:t>
            </a:r>
            <a:endParaRPr lang="en-US" dirty="0"/>
          </a:p>
        </p:txBody>
      </p:sp>
    </p:spTree>
    <p:extLst>
      <p:ext uri="{BB962C8B-B14F-4D97-AF65-F5344CB8AC3E}">
        <p14:creationId xmlns:p14="http://schemas.microsoft.com/office/powerpoint/2010/main" val="2525125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850106"/>
          </a:xfrm>
        </p:spPr>
        <p:txBody>
          <a:bodyPr/>
          <a:lstStyle/>
          <a:p>
            <a:r>
              <a:rPr lang="en-US" dirty="0" smtClean="0"/>
              <a:t>What is an AMI/snapshot?</a:t>
            </a:r>
            <a:endParaRPr lang="en-US" dirty="0"/>
          </a:p>
        </p:txBody>
      </p:sp>
      <p:sp>
        <p:nvSpPr>
          <p:cNvPr id="3" name="Content Placeholder 2"/>
          <p:cNvSpPr>
            <a:spLocks noGrp="1"/>
          </p:cNvSpPr>
          <p:nvPr>
            <p:ph idx="1"/>
          </p:nvPr>
        </p:nvSpPr>
        <p:spPr>
          <a:xfrm>
            <a:off x="152400" y="836712"/>
            <a:ext cx="8839200" cy="5343872"/>
          </a:xfrm>
        </p:spPr>
        <p:txBody>
          <a:bodyPr/>
          <a:lstStyle/>
          <a:p>
            <a:r>
              <a:rPr lang="en-US" dirty="0" smtClean="0"/>
              <a:t>AMI (Amazon Machine Image) – a template that specifies how to launch EC2 instances</a:t>
            </a:r>
          </a:p>
          <a:p>
            <a:pPr lvl="1"/>
            <a:r>
              <a:rPr lang="en-US" dirty="0" smtClean="0"/>
              <a:t>Root volume with </a:t>
            </a:r>
            <a:r>
              <a:rPr lang="en-US" dirty="0"/>
              <a:t>o</a:t>
            </a:r>
            <a:r>
              <a:rPr lang="en-US" dirty="0" smtClean="0"/>
              <a:t>perating system (OS), pre-installed applications, </a:t>
            </a:r>
            <a:r>
              <a:rPr lang="en-US" dirty="0" err="1" smtClean="0"/>
              <a:t>etc</a:t>
            </a:r>
            <a:endParaRPr lang="en-US" dirty="0" smtClean="0"/>
          </a:p>
          <a:p>
            <a:pPr lvl="1"/>
            <a:r>
              <a:rPr lang="en-US" dirty="0" smtClean="0"/>
              <a:t>Launch permissions the determine who can use the AMI</a:t>
            </a:r>
          </a:p>
          <a:p>
            <a:pPr lvl="1"/>
            <a:r>
              <a:rPr lang="en-US" dirty="0" smtClean="0"/>
              <a:t>Specification of (data) volumes to attach when launched</a:t>
            </a:r>
          </a:p>
          <a:p>
            <a:r>
              <a:rPr lang="en-US" dirty="0" smtClean="0"/>
              <a:t>You can create an AMI for any instance you have created/configured</a:t>
            </a:r>
          </a:p>
          <a:p>
            <a:r>
              <a:rPr lang="en-US" dirty="0" smtClean="0"/>
              <a:t>AMI can be made public for sharing (region-specific)</a:t>
            </a:r>
          </a:p>
          <a:p>
            <a:r>
              <a:rPr lang="en-US" dirty="0" smtClean="0"/>
              <a:t>Creating an AMI involves creating a snapshot of the root and any attached volumes. You will be charged to store this snapshot.</a:t>
            </a:r>
            <a:endParaRPr lang="en-US" dirty="0"/>
          </a:p>
        </p:txBody>
      </p:sp>
    </p:spTree>
    <p:extLst>
      <p:ext uri="{BB962C8B-B14F-4D97-AF65-F5344CB8AC3E}">
        <p14:creationId xmlns:p14="http://schemas.microsoft.com/office/powerpoint/2010/main" val="369322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752"/>
            <a:ext cx="8839200" cy="1143000"/>
          </a:xfrm>
        </p:spPr>
        <p:txBody>
          <a:bodyPr/>
          <a:lstStyle/>
          <a:p>
            <a:r>
              <a:rPr lang="en-US" sz="3200" dirty="0"/>
              <a:t>I can not log into my EC2 instance, what might have gone wrong</a:t>
            </a:r>
            <a:r>
              <a:rPr lang="en-US" sz="3200" dirty="0" smtClean="0"/>
              <a:t>?</a:t>
            </a:r>
            <a:endParaRPr lang="en-US" sz="3200" dirty="0"/>
          </a:p>
        </p:txBody>
      </p:sp>
      <p:sp>
        <p:nvSpPr>
          <p:cNvPr id="3" name="Content Placeholder 2"/>
          <p:cNvSpPr>
            <a:spLocks noGrp="1"/>
          </p:cNvSpPr>
          <p:nvPr>
            <p:ph idx="1"/>
          </p:nvPr>
        </p:nvSpPr>
        <p:spPr>
          <a:xfrm>
            <a:off x="152400" y="1268760"/>
            <a:ext cx="8839200" cy="5055840"/>
          </a:xfrm>
        </p:spPr>
        <p:txBody>
          <a:bodyPr/>
          <a:lstStyle/>
          <a:p>
            <a:r>
              <a:rPr lang="en-US" dirty="0" smtClean="0"/>
              <a:t>Is your instance running?</a:t>
            </a:r>
            <a:endParaRPr lang="en-US" dirty="0"/>
          </a:p>
          <a:p>
            <a:r>
              <a:rPr lang="en-US" dirty="0" smtClean="0"/>
              <a:t>Are you providing the correct path to your key </a:t>
            </a:r>
            <a:r>
              <a:rPr lang="en-US" dirty="0"/>
              <a:t>file?</a:t>
            </a:r>
          </a:p>
          <a:p>
            <a:r>
              <a:rPr lang="en-US" dirty="0" smtClean="0"/>
              <a:t>Is it the correct key </a:t>
            </a:r>
            <a:r>
              <a:rPr lang="en-US" dirty="0"/>
              <a:t>file? </a:t>
            </a:r>
          </a:p>
          <a:p>
            <a:r>
              <a:rPr lang="en-US" dirty="0" smtClean="0"/>
              <a:t>Have </a:t>
            </a:r>
            <a:r>
              <a:rPr lang="en-US" dirty="0"/>
              <a:t>you set the permissions for your </a:t>
            </a:r>
            <a:r>
              <a:rPr lang="en-US" dirty="0" smtClean="0"/>
              <a:t>key </a:t>
            </a:r>
            <a:r>
              <a:rPr lang="en-US" dirty="0"/>
              <a:t>file </a:t>
            </a:r>
            <a:r>
              <a:rPr lang="en-US" dirty="0" smtClean="0"/>
              <a:t>correctly? </a:t>
            </a:r>
          </a:p>
          <a:p>
            <a:r>
              <a:rPr lang="en-US" dirty="0" smtClean="0"/>
              <a:t>Did </a:t>
            </a:r>
            <a:r>
              <a:rPr lang="en-US" dirty="0"/>
              <a:t>you </a:t>
            </a:r>
            <a:r>
              <a:rPr lang="en-US" dirty="0" smtClean="0"/>
              <a:t>specify a valid </a:t>
            </a:r>
            <a:r>
              <a:rPr lang="en-US" dirty="0"/>
              <a:t>user </a:t>
            </a:r>
            <a:r>
              <a:rPr lang="en-US" dirty="0" smtClean="0"/>
              <a:t>for your AMI (e.g., </a:t>
            </a:r>
            <a:r>
              <a:rPr lang="en-US" dirty="0" err="1" smtClean="0"/>
              <a:t>ubuntu</a:t>
            </a:r>
            <a:r>
              <a:rPr lang="en-US" dirty="0" smtClean="0"/>
              <a:t>)?</a:t>
            </a:r>
            <a:endParaRPr lang="en-US" dirty="0"/>
          </a:p>
          <a:p>
            <a:r>
              <a:rPr lang="en-US" dirty="0" smtClean="0"/>
              <a:t>Did </a:t>
            </a:r>
            <a:r>
              <a:rPr lang="en-US" dirty="0"/>
              <a:t>you specify the correct IP </a:t>
            </a:r>
            <a:r>
              <a:rPr lang="en-US" dirty="0" smtClean="0"/>
              <a:t>address?</a:t>
            </a:r>
            <a:endParaRPr lang="en-US" dirty="0"/>
          </a:p>
          <a:p>
            <a:r>
              <a:rPr lang="en-US" dirty="0" smtClean="0"/>
              <a:t>Does </a:t>
            </a:r>
            <a:r>
              <a:rPr lang="en-US" dirty="0"/>
              <a:t>the Security Group </a:t>
            </a:r>
            <a:r>
              <a:rPr lang="en-US" dirty="0" smtClean="0"/>
              <a:t>for </a:t>
            </a:r>
            <a:r>
              <a:rPr lang="en-US" dirty="0"/>
              <a:t>the instance allow </a:t>
            </a:r>
            <a:r>
              <a:rPr lang="en-US" dirty="0" smtClean="0"/>
              <a:t>access for your connection protocol (e.g., SSH) and location?</a:t>
            </a:r>
            <a:endParaRPr lang="en-US" dirty="0"/>
          </a:p>
        </p:txBody>
      </p:sp>
    </p:spTree>
    <p:extLst>
      <p:ext uri="{BB962C8B-B14F-4D97-AF65-F5344CB8AC3E}">
        <p14:creationId xmlns:p14="http://schemas.microsoft.com/office/powerpoint/2010/main" val="186601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706090"/>
          </a:xfrm>
        </p:spPr>
        <p:txBody>
          <a:bodyPr/>
          <a:lstStyle/>
          <a:p>
            <a:r>
              <a:rPr lang="en-US" sz="3200" dirty="0"/>
              <a:t>How much does it cost to use AWS EC2 resources</a:t>
            </a:r>
            <a:r>
              <a:rPr lang="en-US" sz="3200" dirty="0" smtClean="0"/>
              <a:t>?</a:t>
            </a:r>
            <a:endParaRPr lang="en-US" sz="3200" dirty="0"/>
          </a:p>
        </p:txBody>
      </p:sp>
      <p:pic>
        <p:nvPicPr>
          <p:cNvPr id="4" name="Content Placeholder 3" descr="Screenshot 2017-11-10 13.38.19.png"/>
          <p:cNvPicPr>
            <a:picLocks noGrp="1" noChangeAspect="1"/>
          </p:cNvPicPr>
          <p:nvPr>
            <p:ph idx="1"/>
          </p:nvPr>
        </p:nvPicPr>
        <p:blipFill>
          <a:blip r:embed="rId2">
            <a:extLst>
              <a:ext uri="{28A0092B-C50C-407E-A947-70E740481C1C}">
                <a14:useLocalDpi xmlns:a14="http://schemas.microsoft.com/office/drawing/2010/main" val="0"/>
              </a:ext>
            </a:extLst>
          </a:blip>
          <a:srcRect l="-10419" r="-10419"/>
          <a:stretch>
            <a:fillRect/>
          </a:stretch>
        </p:blipFill>
        <p:spPr>
          <a:xfrm>
            <a:off x="741736" y="620688"/>
            <a:ext cx="7286648" cy="4465166"/>
          </a:xfrm>
        </p:spPr>
      </p:pic>
      <p:sp>
        <p:nvSpPr>
          <p:cNvPr id="5" name="TextBox 4"/>
          <p:cNvSpPr txBox="1"/>
          <p:nvPr/>
        </p:nvSpPr>
        <p:spPr>
          <a:xfrm>
            <a:off x="251421" y="5085184"/>
            <a:ext cx="8785075" cy="1323439"/>
          </a:xfrm>
          <a:prstGeom prst="rect">
            <a:avLst/>
          </a:prstGeom>
          <a:noFill/>
        </p:spPr>
        <p:txBody>
          <a:bodyPr wrap="square" rtlCol="0">
            <a:spAutoFit/>
          </a:bodyPr>
          <a:lstStyle/>
          <a:p>
            <a:pPr algn="ctr"/>
            <a:r>
              <a:rPr lang="en-US" sz="2000" dirty="0" smtClean="0"/>
              <a:t>Data transfer (GB): In: free or $0.01; Out: free, $0.01 or $0.02</a:t>
            </a:r>
            <a:br>
              <a:rPr lang="en-US" sz="2000" dirty="0" smtClean="0"/>
            </a:br>
            <a:r>
              <a:rPr lang="en-US" sz="2000" dirty="0" smtClean="0"/>
              <a:t>EBS storage (</a:t>
            </a:r>
            <a:r>
              <a:rPr lang="en-US" sz="2000" dirty="0"/>
              <a:t>GB/</a:t>
            </a:r>
            <a:r>
              <a:rPr lang="en-US" sz="2000" dirty="0" smtClean="0"/>
              <a:t>Month): $0.10</a:t>
            </a:r>
            <a:br>
              <a:rPr lang="en-US" sz="2000" dirty="0" smtClean="0"/>
            </a:br>
            <a:r>
              <a:rPr lang="en-US" sz="2000" dirty="0" smtClean="0"/>
              <a:t>S3 storage (GB/Month):  $0.023 standard, $0.0125 infrequent access, or $0.004 glacier</a:t>
            </a:r>
            <a:endParaRPr lang="en-US" sz="2000" dirty="0"/>
          </a:p>
        </p:txBody>
      </p:sp>
    </p:spTree>
    <p:extLst>
      <p:ext uri="{BB962C8B-B14F-4D97-AF65-F5344CB8AC3E}">
        <p14:creationId xmlns:p14="http://schemas.microsoft.com/office/powerpoint/2010/main" val="175337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sz="3200" dirty="0" smtClean="0"/>
              <a:t>Why </a:t>
            </a:r>
            <a:r>
              <a:rPr lang="en-US" sz="3200" dirty="0"/>
              <a:t>am I still getting a monthly </a:t>
            </a:r>
            <a:r>
              <a:rPr lang="en-US" sz="3200" dirty="0" smtClean="0"/>
              <a:t>bill?</a:t>
            </a:r>
            <a:endParaRPr lang="en-US" sz="3200" dirty="0"/>
          </a:p>
        </p:txBody>
      </p:sp>
      <p:sp>
        <p:nvSpPr>
          <p:cNvPr id="3" name="Content Placeholder 2"/>
          <p:cNvSpPr>
            <a:spLocks noGrp="1"/>
          </p:cNvSpPr>
          <p:nvPr>
            <p:ph idx="1"/>
          </p:nvPr>
        </p:nvSpPr>
        <p:spPr>
          <a:xfrm>
            <a:off x="152400" y="1052736"/>
            <a:ext cx="8839200" cy="5055840"/>
          </a:xfrm>
        </p:spPr>
        <p:txBody>
          <a:bodyPr/>
          <a:lstStyle/>
          <a:p>
            <a:r>
              <a:rPr lang="en-US" dirty="0"/>
              <a:t>Generally you get an accounting of usage and cost on a 30 day </a:t>
            </a:r>
            <a:r>
              <a:rPr lang="en-US" dirty="0" smtClean="0"/>
              <a:t>cycle</a:t>
            </a:r>
          </a:p>
          <a:p>
            <a:pPr lvl="1"/>
            <a:r>
              <a:rPr lang="en-US" dirty="0"/>
              <a:t>Pricing is per instance-</a:t>
            </a:r>
            <a:r>
              <a:rPr lang="en-US" dirty="0" smtClean="0"/>
              <a:t>hour (now instance-second!) </a:t>
            </a:r>
            <a:r>
              <a:rPr lang="en-US" dirty="0"/>
              <a:t>consumed for each instance type</a:t>
            </a:r>
            <a:r>
              <a:rPr lang="en-US" dirty="0" smtClean="0"/>
              <a:t>.</a:t>
            </a:r>
          </a:p>
          <a:p>
            <a:pPr lvl="1"/>
            <a:r>
              <a:rPr lang="en-US" dirty="0" smtClean="0"/>
              <a:t>Also charges for storage, transfers, </a:t>
            </a:r>
            <a:r>
              <a:rPr lang="en-US" dirty="0" err="1" smtClean="0"/>
              <a:t>etc</a:t>
            </a:r>
            <a:endParaRPr lang="en-US" dirty="0" smtClean="0"/>
          </a:p>
          <a:p>
            <a:r>
              <a:rPr lang="en-US" dirty="0" smtClean="0"/>
              <a:t>Be aware of regions!</a:t>
            </a:r>
          </a:p>
          <a:p>
            <a:r>
              <a:rPr lang="en-US" dirty="0" smtClean="0"/>
              <a:t>Even when an instance is stopped, storage for root or other EBS volumes persist</a:t>
            </a:r>
          </a:p>
          <a:p>
            <a:r>
              <a:rPr lang="en-US" dirty="0" smtClean="0"/>
              <a:t>Creating AMIs/snapshots requires storage</a:t>
            </a:r>
          </a:p>
          <a:p>
            <a:r>
              <a:rPr lang="en-US" dirty="0" smtClean="0"/>
              <a:t>Explore the billing and cost management tools of AWS to track your spending, set warnings, </a:t>
            </a:r>
            <a:r>
              <a:rPr lang="en-US" dirty="0" err="1" smtClean="0"/>
              <a:t>etc</a:t>
            </a:r>
            <a:endParaRPr lang="en-US" dirty="0"/>
          </a:p>
        </p:txBody>
      </p:sp>
    </p:spTree>
    <p:extLst>
      <p:ext uri="{BB962C8B-B14F-4D97-AF65-F5344CB8AC3E}">
        <p14:creationId xmlns:p14="http://schemas.microsoft.com/office/powerpoint/2010/main" val="4151257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
              </a:rPr>
              <a:t>Computing</a:t>
            </a:r>
          </a:p>
          <a:p>
            <a:pPr marL="0" indent="0" algn="ctr">
              <a:buNone/>
            </a:pPr>
            <a:endParaRPr lang="en-US" dirty="0" smtClean="0">
              <a:hlinkClick r:id=""/>
            </a:endParaRPr>
          </a:p>
          <a:p>
            <a:pPr marL="0" indent="0" algn="ctr">
              <a:buNone/>
            </a:pPr>
            <a:r>
              <a:rPr lang="en-US" dirty="0" smtClean="0">
                <a:hlinkClick r:id=""/>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8966291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18859574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t>
            </a:r>
            <a:r>
              <a:rPr lang="en-US" dirty="0" smtClean="0">
                <a:ea typeface="ＭＳ Ｐゴシック" charset="0"/>
              </a:rPr>
              <a:t>a web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50360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2489139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196953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18805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smtClean="0">
                <a:ea typeface="ＭＳ Ｐゴシック" charset="0"/>
              </a:rPr>
              <a:t>‘</a:t>
            </a:r>
            <a:r>
              <a:rPr lang="en-US" sz="3200" dirty="0" err="1" smtClean="0">
                <a:ea typeface="ＭＳ Ｐゴシック" charset="0"/>
              </a:rPr>
              <a:t>cbw</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82484" cy="830997"/>
          </a:xfrm>
          <a:prstGeom prst="rect">
            <a:avLst/>
          </a:prstGeom>
          <a:noFill/>
        </p:spPr>
        <p:txBody>
          <a:bodyPr wrap="none" rtlCol="0">
            <a:spAutoFit/>
          </a:bodyPr>
          <a:lstStyle/>
          <a:p>
            <a:r>
              <a:rPr lang="en-US" dirty="0" err="1" smtClean="0"/>
              <a:t>mkdir</a:t>
            </a:r>
            <a:r>
              <a:rPr lang="en-US" dirty="0" smtClean="0"/>
              <a:t> </a:t>
            </a:r>
            <a:r>
              <a:rPr lang="en-US" dirty="0" err="1" smtClean="0"/>
              <a:t>cbw</a:t>
            </a:r>
            <a:endParaRPr lang="en-US" dirty="0" smtClean="0"/>
          </a:p>
          <a:p>
            <a:r>
              <a:rPr lang="en-US" dirty="0" smtClean="0"/>
              <a:t>cd </a:t>
            </a:r>
            <a:r>
              <a:rPr lang="en-US" dirty="0" err="1" smtClean="0"/>
              <a:t>cbw</a:t>
            </a:r>
            <a:endParaRPr lang="en-US" dirty="0"/>
          </a:p>
        </p:txBody>
      </p:sp>
    </p:spTree>
    <p:extLst>
      <p:ext uri="{BB962C8B-B14F-4D97-AF65-F5344CB8AC3E}">
        <p14:creationId xmlns:p14="http://schemas.microsoft.com/office/powerpoint/2010/main" val="1068940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smtClean="0">
                <a:solidFill>
                  <a:schemeClr val="bg1"/>
                </a:solidFill>
                <a:latin typeface="Calibri" charset="0"/>
                <a:cs typeface="Segoe UI" charset="0"/>
              </a:rPr>
              <a:t>RNA-Seq Module 0</a:t>
            </a:r>
          </a:p>
          <a:p>
            <a:pPr algn="r" eaLnBrk="1" hangingPunct="1"/>
            <a:r>
              <a:rPr lang="en-US" dirty="0" smtClean="0">
                <a:solidFill>
                  <a:schemeClr val="bg1"/>
                </a:solidFill>
                <a:latin typeface="Calibri" charset="0"/>
                <a:cs typeface="Segoe UI" charset="0"/>
              </a:rPr>
              <a:t>Introduction </a:t>
            </a:r>
            <a:r>
              <a:rPr lang="en-US" dirty="0">
                <a:solidFill>
                  <a:schemeClr val="bg1"/>
                </a:solidFill>
                <a:latin typeface="Calibri" charset="0"/>
                <a:cs typeface="Segoe UI" charset="0"/>
              </a:rPr>
              <a:t>to </a:t>
            </a:r>
            <a:r>
              <a:rPr lang="en-US" dirty="0" smtClean="0">
                <a:solidFill>
                  <a:schemeClr val="bg1"/>
                </a:solidFill>
                <a:latin typeface="Calibri" charset="0"/>
                <a:cs typeface="Segoe UI" charset="0"/>
              </a:rPr>
              <a:t>Cloud </a:t>
            </a:r>
            <a:r>
              <a:rPr lang="en-US" dirty="0">
                <a:solidFill>
                  <a:schemeClr val="bg1"/>
                </a:solidFill>
                <a:latin typeface="Calibri" charset="0"/>
                <a:cs typeface="Segoe UI" charset="0"/>
              </a:rPr>
              <a:t>C</a:t>
            </a:r>
            <a:r>
              <a:rPr lang="en-US" dirty="0" smtClean="0">
                <a:solidFill>
                  <a:schemeClr val="bg1"/>
                </a:solidFill>
                <a:latin typeface="Calibri" charset="0"/>
                <a:cs typeface="Segoe UI" charset="0"/>
              </a:rPr>
              <a:t>omputing</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Malachi Griffith and Obi Griffith </a:t>
            </a:r>
            <a:br>
              <a:rPr lang="en-US" sz="1600" dirty="0" smtClean="0">
                <a:latin typeface="Calibri"/>
                <a:ea typeface="+mj-ea"/>
                <a:cs typeface="Calibri"/>
              </a:rPr>
            </a:br>
            <a:r>
              <a:rPr lang="en-US" sz="1600" dirty="0" smtClean="0">
                <a:latin typeface="Calibri"/>
                <a:ea typeface="+mj-ea"/>
                <a:cs typeface="Calibri"/>
              </a:rPr>
              <a:t>Modification of slides from Francis Ouellette</a:t>
            </a:r>
          </a:p>
          <a:p>
            <a:pPr fontAlgn="auto">
              <a:spcAft>
                <a:spcPts val="0"/>
              </a:spcAft>
              <a:defRPr/>
            </a:pPr>
            <a:r>
              <a:rPr lang="en-US" sz="1600" dirty="0">
                <a:ln w="1270">
                  <a:solidFill>
                    <a:schemeClr val="tx1">
                      <a:alpha val="38000"/>
                    </a:schemeClr>
                  </a:solidFill>
                </a:ln>
                <a:latin typeface="Calibri"/>
                <a:cs typeface="Calibri"/>
              </a:rPr>
              <a:t>Informatics for RNA-seq Analysis</a:t>
            </a:r>
            <a:br>
              <a:rPr lang="en-US" sz="1600" dirty="0">
                <a:ln w="1270">
                  <a:solidFill>
                    <a:schemeClr val="tx1">
                      <a:alpha val="38000"/>
                    </a:schemeClr>
                  </a:solidFill>
                </a:ln>
                <a:latin typeface="Calibri"/>
                <a:cs typeface="Calibri"/>
              </a:rPr>
            </a:br>
            <a:r>
              <a:rPr lang="en-US" sz="1400" dirty="0" smtClean="0">
                <a:ln w="1270">
                  <a:solidFill>
                    <a:schemeClr val="tx1">
                      <a:alpha val="38000"/>
                    </a:schemeClr>
                  </a:solidFill>
                </a:ln>
                <a:latin typeface="Calibri"/>
                <a:cs typeface="Calibri"/>
              </a:rPr>
              <a:t>May 28-30, 2018</a:t>
            </a:r>
            <a:endParaRPr lang="en-US" sz="1400" dirty="0">
              <a:ln w="1270">
                <a:solidFill>
                  <a:schemeClr val="tx1">
                    <a:alpha val="38000"/>
                  </a:schemeClr>
                </a:solidFill>
              </a:ln>
              <a:latin typeface="Calibri"/>
              <a:cs typeface="Calibri"/>
            </a:endParaRPr>
          </a:p>
        </p:txBody>
      </p:sp>
      <p:pic>
        <p:nvPicPr>
          <p:cNvPr id="7"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a:t>
            </a:r>
            <a:r>
              <a:rPr lang="en-US" sz="3200" dirty="0" smtClean="0"/>
              <a:t>page</a:t>
            </a:r>
            <a:br>
              <a:rPr lang="en-US" sz="3200" dirty="0" smtClean="0"/>
            </a:br>
            <a:r>
              <a:rPr lang="en-US" sz="3200" dirty="0" smtClean="0"/>
              <a:t>Download the certificate</a:t>
            </a:r>
            <a:endParaRPr lang="en-US" sz="3200" dirty="0"/>
          </a:p>
        </p:txBody>
      </p:sp>
      <p:sp>
        <p:nvSpPr>
          <p:cNvPr id="3" name="Rectangle 2"/>
          <p:cNvSpPr/>
          <p:nvPr/>
        </p:nvSpPr>
        <p:spPr>
          <a:xfrm>
            <a:off x="323528" y="5877272"/>
            <a:ext cx="8424936" cy="461665"/>
          </a:xfrm>
          <a:prstGeom prst="rect">
            <a:avLst/>
          </a:prstGeom>
        </p:spPr>
        <p:txBody>
          <a:bodyPr wrap="square">
            <a:spAutoFit/>
          </a:bodyPr>
          <a:lstStyle/>
          <a:p>
            <a:pPr algn="ctr"/>
            <a:r>
              <a:rPr lang="en-US" dirty="0">
                <a:hlinkClick r:id="rId3"/>
              </a:rPr>
              <a:t>https://bioinformaticsdotca.github.io/</a:t>
            </a:r>
            <a:r>
              <a:rPr lang="en-US" dirty="0" smtClean="0">
                <a:hlinkClick r:id="rId3"/>
              </a:rPr>
              <a:t>rnaseq_2018</a:t>
            </a:r>
            <a:r>
              <a:rPr lang="en-US" dirty="0" smtClean="0"/>
              <a:t> </a:t>
            </a:r>
            <a:endParaRPr lang="en-US" dirty="0"/>
          </a:p>
        </p:txBody>
      </p:sp>
      <p:pic>
        <p:nvPicPr>
          <p:cNvPr id="4" name="Picture 3" descr="Screenshot 2018-05-28 08.29.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7804"/>
            <a:ext cx="9144000" cy="4617460"/>
          </a:xfrm>
          <a:prstGeom prst="rect">
            <a:avLst/>
          </a:prstGeom>
        </p:spPr>
      </p:pic>
      <p:sp>
        <p:nvSpPr>
          <p:cNvPr id="5" name="Rectangle 4"/>
          <p:cNvSpPr/>
          <p:nvPr/>
        </p:nvSpPr>
        <p:spPr>
          <a:xfrm>
            <a:off x="4649876" y="4378334"/>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49444" y="4581128"/>
            <a:ext cx="831772" cy="24834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475656" y="5301208"/>
            <a:ext cx="172819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6727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07950" y="-26988"/>
            <a:ext cx="8839200" cy="863601"/>
          </a:xfrm>
        </p:spPr>
        <p:txBody>
          <a:bodyPr/>
          <a:lstStyle/>
          <a:p>
            <a:r>
              <a:rPr lang="en-US" sz="3200" dirty="0"/>
              <a:t>Go to course wiki, “Accessing the cloud” page</a:t>
            </a:r>
          </a:p>
        </p:txBody>
      </p:sp>
      <p:pic>
        <p:nvPicPr>
          <p:cNvPr id="2" name="Picture 1" descr="Screenshot 2017-11-10 11.46.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022888"/>
            <a:ext cx="8912205" cy="4782376"/>
          </a:xfrm>
          <a:prstGeom prst="rect">
            <a:avLst/>
          </a:prstGeom>
        </p:spPr>
      </p:pic>
    </p:spTree>
    <p:extLst>
      <p:ext uri="{BB962C8B-B14F-4D97-AF65-F5344CB8AC3E}">
        <p14:creationId xmlns:p14="http://schemas.microsoft.com/office/powerpoint/2010/main" val="2524742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https://workshops.signin.aws.amazon.com/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784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395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376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2017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cshl_seqtec_2017_v1”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5773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260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751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(250GB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401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12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52400" y="-26988"/>
            <a:ext cx="8839200" cy="1143001"/>
          </a:xfrm>
        </p:spPr>
        <p:txBody>
          <a:bodyPr/>
          <a:lstStyle/>
          <a:p>
            <a:r>
              <a:rPr lang="en-US">
                <a:latin typeface="Calibri" charset="0"/>
                <a:ea typeface="ＭＳ Ｐゴシック" charset="0"/>
              </a:rPr>
              <a:t>Learning objectives of the course</a:t>
            </a:r>
          </a:p>
        </p:txBody>
      </p:sp>
      <p:sp>
        <p:nvSpPr>
          <p:cNvPr id="3" name="Content Placeholder 2"/>
          <p:cNvSpPr>
            <a:spLocks noGrp="1"/>
          </p:cNvSpPr>
          <p:nvPr>
            <p:ph idx="1"/>
          </p:nvPr>
        </p:nvSpPr>
        <p:spPr>
          <a:xfrm>
            <a:off x="152400" y="1584920"/>
            <a:ext cx="8839200" cy="4724400"/>
          </a:xfrm>
        </p:spPr>
        <p:txBody>
          <a:bodyPr>
            <a:normAutofit fontScale="92500" lnSpcReduction="20000"/>
          </a:bodyPr>
          <a:lstStyle/>
          <a:p>
            <a:pPr>
              <a:defRPr/>
            </a:pPr>
            <a:r>
              <a:rPr lang="en-US" b="1" dirty="0" smtClean="0"/>
              <a:t>Module 0: Introduction to Cloud Computing</a:t>
            </a:r>
          </a:p>
          <a:p>
            <a:pPr>
              <a:defRPr/>
            </a:pPr>
            <a:r>
              <a:rPr lang="en-US" dirty="0" smtClean="0"/>
              <a:t>Module 1: </a:t>
            </a:r>
            <a:r>
              <a:rPr lang="en-US" dirty="0"/>
              <a:t>Introduction to RNA </a:t>
            </a:r>
            <a:r>
              <a:rPr lang="en-US" dirty="0" smtClean="0"/>
              <a:t>Sequencing</a:t>
            </a:r>
            <a:endParaRPr lang="en-US" dirty="0"/>
          </a:p>
          <a:p>
            <a:pPr>
              <a:defRPr/>
            </a:pPr>
            <a:r>
              <a:rPr lang="en-US" dirty="0"/>
              <a:t>Module </a:t>
            </a:r>
            <a:r>
              <a:rPr lang="en-US" dirty="0" smtClean="0"/>
              <a:t>2: </a:t>
            </a:r>
            <a:r>
              <a:rPr lang="en-US" dirty="0"/>
              <a:t>A</a:t>
            </a:r>
            <a:r>
              <a:rPr lang="en-US" dirty="0" smtClean="0"/>
              <a:t>lignment </a:t>
            </a:r>
            <a:r>
              <a:rPr lang="en-US" dirty="0"/>
              <a:t>and </a:t>
            </a:r>
            <a:r>
              <a:rPr lang="en-US" dirty="0" smtClean="0"/>
              <a:t>Visualization</a:t>
            </a:r>
            <a:endParaRPr lang="en-US" dirty="0"/>
          </a:p>
          <a:p>
            <a:pPr>
              <a:defRPr/>
            </a:pPr>
            <a:r>
              <a:rPr lang="en-US" dirty="0"/>
              <a:t>Module </a:t>
            </a:r>
            <a:r>
              <a:rPr lang="en-US" dirty="0" smtClean="0"/>
              <a:t>3: </a:t>
            </a:r>
            <a:r>
              <a:rPr lang="en-US" dirty="0"/>
              <a:t>Expression and Differential </a:t>
            </a:r>
            <a:r>
              <a:rPr lang="en-US" dirty="0" smtClean="0"/>
              <a:t>Expression</a:t>
            </a:r>
          </a:p>
          <a:p>
            <a:pPr>
              <a:defRPr/>
            </a:pPr>
            <a:r>
              <a:rPr lang="en-US" dirty="0" smtClean="0"/>
              <a:t>Module 4: Alignment Free Expression Estimation</a:t>
            </a:r>
            <a:endParaRPr lang="en-US" dirty="0"/>
          </a:p>
          <a:p>
            <a:pPr>
              <a:defRPr/>
            </a:pPr>
            <a:r>
              <a:rPr lang="en-US" dirty="0"/>
              <a:t>Module 5</a:t>
            </a:r>
            <a:r>
              <a:rPr lang="en-US" dirty="0" smtClean="0"/>
              <a:t>: </a:t>
            </a:r>
            <a:r>
              <a:rPr lang="en-US" dirty="0"/>
              <a:t>Isoform </a:t>
            </a:r>
            <a:r>
              <a:rPr lang="en-US" dirty="0" smtClean="0"/>
              <a:t>Discovery </a:t>
            </a:r>
            <a:r>
              <a:rPr lang="en-US" dirty="0"/>
              <a:t>and </a:t>
            </a:r>
            <a:r>
              <a:rPr lang="en-US" dirty="0" smtClean="0"/>
              <a:t>Alternative </a:t>
            </a:r>
            <a:r>
              <a:rPr lang="en-US" dirty="0"/>
              <a:t>E</a:t>
            </a:r>
            <a:r>
              <a:rPr lang="en-US" dirty="0" smtClean="0"/>
              <a:t>xpression</a:t>
            </a:r>
            <a:endParaRPr lang="en-US" dirty="0"/>
          </a:p>
          <a:p>
            <a:pPr marL="0" indent="0">
              <a:buFont typeface="Arial" charset="0"/>
              <a:buNone/>
              <a:defRPr/>
            </a:pPr>
            <a:endParaRPr lang="en-US" dirty="0"/>
          </a:p>
          <a:p>
            <a:pPr>
              <a:defRPr/>
            </a:pPr>
            <a:r>
              <a:rPr lang="en-US" dirty="0" smtClean="0"/>
              <a:t>Tutorials</a:t>
            </a:r>
          </a:p>
          <a:p>
            <a:pPr lvl="1">
              <a:defRPr/>
            </a:pPr>
            <a:r>
              <a:rPr lang="en-US" dirty="0" smtClean="0">
                <a:latin typeface="Calibri" charset="0"/>
                <a:ea typeface="ＭＳ Ｐゴシック" charset="0"/>
              </a:rPr>
              <a:t>Provide </a:t>
            </a:r>
            <a:r>
              <a:rPr lang="en-US" dirty="0">
                <a:latin typeface="Calibri" charset="0"/>
                <a:ea typeface="ＭＳ Ｐゴシック" charset="0"/>
              </a:rPr>
              <a:t>a working example of an RNA-</a:t>
            </a:r>
            <a:r>
              <a:rPr lang="en-US" dirty="0" err="1">
                <a:latin typeface="Calibri" charset="0"/>
                <a:ea typeface="ＭＳ Ｐゴシック" charset="0"/>
              </a:rPr>
              <a:t>seq</a:t>
            </a:r>
            <a:r>
              <a:rPr lang="en-US" dirty="0">
                <a:latin typeface="Calibri" charset="0"/>
                <a:ea typeface="ＭＳ Ｐゴシック" charset="0"/>
              </a:rPr>
              <a:t> analysis </a:t>
            </a:r>
            <a:r>
              <a:rPr lang="en-US" dirty="0" smtClean="0">
                <a:latin typeface="Calibri" charset="0"/>
                <a:ea typeface="ＭＳ Ｐゴシック" charset="0"/>
              </a:rPr>
              <a:t>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a:t>
            </a:r>
            <a:r>
              <a:rPr lang="en-US" altLang="ja-JP" dirty="0" smtClean="0">
                <a:latin typeface="Calibri" charset="0"/>
                <a:ea typeface="ＭＳ Ｐゴシック" charset="0"/>
              </a:rPr>
              <a:t>resources</a:t>
            </a:r>
          </a:p>
          <a:p>
            <a:pPr lvl="1">
              <a:defRPr/>
            </a:pPr>
            <a:r>
              <a:rPr lang="en-US" dirty="0">
                <a:latin typeface="Calibri" charset="0"/>
                <a:ea typeface="ＭＳ Ｐゴシック" charset="0"/>
              </a:rPr>
              <a:t>Self contained, self explanatory, </a:t>
            </a:r>
            <a:r>
              <a:rPr lang="en-US" dirty="0" smtClean="0">
                <a:latin typeface="Calibri" charset="0"/>
                <a:ea typeface="ＭＳ Ｐゴシック" charset="0"/>
              </a:rPr>
              <a:t>portable</a:t>
            </a:r>
            <a:endParaRPr lang="en-US" dirty="0">
              <a:latin typeface="Calibri" charset="0"/>
              <a:ea typeface="ＭＳ Ｐゴシック" charset="0"/>
            </a:endParaRPr>
          </a:p>
        </p:txBody>
      </p:sp>
    </p:spTree>
    <p:extLst>
      <p:ext uri="{BB962C8B-B14F-4D97-AF65-F5344CB8AC3E}">
        <p14:creationId xmlns:p14="http://schemas.microsoft.com/office/powerpoint/2010/main" val="255651069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576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470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”cshl_2017"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440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234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Find YOUR instance, select it, and then hit connect for instructions on how to connect (It may take some time for your instance to be ready)</a:t>
            </a:r>
            <a:endParaRPr lang="en-US" sz="32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86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DNS/IP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2418388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lstStyle/>
          <a:p>
            <a:r>
              <a:rPr lang="en-US" dirty="0" smtClean="0"/>
              <a:t>Use ‘</a:t>
            </a:r>
            <a:r>
              <a:rPr lang="en-US" dirty="0" err="1" smtClean="0"/>
              <a:t>wget</a:t>
            </a:r>
            <a:r>
              <a:rPr lang="en-US" dirty="0" smtClean="0"/>
              <a:t>’ at command line to download </a:t>
            </a:r>
            <a:r>
              <a:rPr lang="en-US" dirty="0" err="1" smtClean="0"/>
              <a:t>pem</a:t>
            </a:r>
            <a:r>
              <a:rPr lang="en-US" dirty="0" smtClean="0"/>
              <a:t> file</a:t>
            </a:r>
            <a:endParaRPr lang="en-US" dirty="0"/>
          </a:p>
        </p:txBody>
      </p:sp>
      <p:pic>
        <p:nvPicPr>
          <p:cNvPr id="3" name="Picture 2" descr="Screenshot 2017-11-10 11.29.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87" y="2492896"/>
            <a:ext cx="8709514" cy="1841514"/>
          </a:xfrm>
          <a:prstGeom prst="rect">
            <a:avLst/>
          </a:prstGeom>
        </p:spPr>
      </p:pic>
      <p:sp>
        <p:nvSpPr>
          <p:cNvPr id="4" name="TextBox 3"/>
          <p:cNvSpPr txBox="1"/>
          <p:nvPr/>
        </p:nvSpPr>
        <p:spPr>
          <a:xfrm>
            <a:off x="179512" y="4830251"/>
            <a:ext cx="8712968" cy="830997"/>
          </a:xfrm>
          <a:prstGeom prst="rect">
            <a:avLst/>
          </a:prstGeom>
          <a:noFill/>
        </p:spPr>
        <p:txBody>
          <a:bodyPr wrap="square" rtlCol="0">
            <a:spAutoFit/>
          </a:bodyPr>
          <a:lstStyle/>
          <a:p>
            <a:r>
              <a:rPr lang="en-US" dirty="0" smtClean="0"/>
              <a:t>cd ~/</a:t>
            </a:r>
            <a:r>
              <a:rPr lang="en-US" dirty="0" err="1" smtClean="0"/>
              <a:t>cshl</a:t>
            </a:r>
            <a:endParaRPr lang="en-US" dirty="0" smtClean="0"/>
          </a:p>
          <a:p>
            <a:r>
              <a:rPr lang="en-US" dirty="0" err="1"/>
              <a:t>w</a:t>
            </a:r>
            <a:r>
              <a:rPr lang="en-US" dirty="0" err="1" smtClean="0"/>
              <a:t>get</a:t>
            </a:r>
            <a:r>
              <a:rPr lang="en-US" dirty="0" smtClean="0"/>
              <a:t> </a:t>
            </a:r>
            <a:r>
              <a:rPr lang="en-US" dirty="0" err="1" smtClean="0"/>
              <a:t>genomedata.org</a:t>
            </a:r>
            <a:r>
              <a:rPr lang="en-US" dirty="0"/>
              <a:t>/</a:t>
            </a:r>
            <a:r>
              <a:rPr lang="en-US" dirty="0" err="1"/>
              <a:t>seq</a:t>
            </a:r>
            <a:r>
              <a:rPr lang="en-US" dirty="0"/>
              <a:t>-</a:t>
            </a:r>
            <a:r>
              <a:rPr lang="en-US" dirty="0" err="1"/>
              <a:t>tec</a:t>
            </a:r>
            <a:r>
              <a:rPr lang="en-US" dirty="0"/>
              <a:t>-workshop/cshl_2017.pem</a:t>
            </a:r>
          </a:p>
        </p:txBody>
      </p:sp>
    </p:spTree>
    <p:extLst>
      <p:ext uri="{BB962C8B-B14F-4D97-AF65-F5344CB8AC3E}">
        <p14:creationId xmlns:p14="http://schemas.microsoft.com/office/powerpoint/2010/main" val="755184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792088"/>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512912"/>
            <a:ext cx="8839200" cy="4724400"/>
          </a:xfrm>
        </p:spPr>
      </p:pic>
      <p:sp>
        <p:nvSpPr>
          <p:cNvPr id="2" name="TextBox 1"/>
          <p:cNvSpPr txBox="1"/>
          <p:nvPr/>
        </p:nvSpPr>
        <p:spPr>
          <a:xfrm>
            <a:off x="1547664" y="836712"/>
            <a:ext cx="2470899" cy="461665"/>
          </a:xfrm>
          <a:prstGeom prst="rect">
            <a:avLst/>
          </a:prstGeom>
          <a:noFill/>
        </p:spPr>
        <p:txBody>
          <a:bodyPr wrap="none" rtlCol="0">
            <a:spAutoFit/>
          </a:bodyPr>
          <a:lstStyle/>
          <a:p>
            <a:r>
              <a:rPr lang="en-US" dirty="0" smtClean="0"/>
              <a:t>cat </a:t>
            </a:r>
            <a:r>
              <a:rPr lang="en-US" dirty="0" err="1" smtClean="0"/>
              <a:t>CBWNY.pem</a:t>
            </a:r>
            <a:endParaRPr lang="en-US" dirty="0"/>
          </a:p>
        </p:txBody>
      </p:sp>
    </p:spTree>
    <p:extLst>
      <p:ext uri="{BB962C8B-B14F-4D97-AF65-F5344CB8AC3E}">
        <p14:creationId xmlns:p14="http://schemas.microsoft.com/office/powerpoint/2010/main" val="11373934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CBWNY.pem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a:t>
            </a:r>
            <a:r>
              <a:rPr lang="en-US" sz="1800" b="1" dirty="0" smtClean="0">
                <a:solidFill>
                  <a:srgbClr val="800000"/>
                </a:solidFill>
              </a:rPr>
              <a:t>600 </a:t>
            </a:r>
            <a:r>
              <a:rPr lang="en-US" sz="1800" b="1" dirty="0" smtClean="0">
                <a:solidFill>
                  <a:srgbClr val="800000"/>
                </a:solidFill>
              </a:rPr>
              <a:t>&lt;file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261750690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smtClean="0"/>
              <a:t>cd ~</a:t>
            </a:r>
            <a:r>
              <a:rPr lang="en-CA" dirty="0" smtClean="0"/>
              <a:t>/</a:t>
            </a:r>
            <a:r>
              <a:rPr lang="en-CA" dirty="0" err="1" smtClean="0"/>
              <a:t>cbw</a:t>
            </a:r>
            <a:endParaRPr lang="en-CA" dirty="0" smtClean="0"/>
          </a:p>
          <a:p>
            <a:pPr>
              <a:buClrTx/>
              <a:buFontTx/>
              <a:buNone/>
              <a:defRPr/>
            </a:pPr>
            <a:r>
              <a:rPr lang="en-CA" dirty="0" err="1" smtClean="0"/>
              <a:t>chmod</a:t>
            </a:r>
            <a:r>
              <a:rPr lang="en-CA" dirty="0" smtClean="0"/>
              <a:t> </a:t>
            </a:r>
            <a:r>
              <a:rPr lang="en-CA" dirty="0" smtClean="0"/>
              <a:t>600 </a:t>
            </a:r>
            <a:r>
              <a:rPr lang="en-CA" dirty="0" err="1" smtClean="0"/>
              <a:t>CBWNY.pem</a:t>
            </a:r>
            <a:endParaRPr lang="en-CA" dirty="0" smtClean="0"/>
          </a:p>
          <a:p>
            <a:pPr>
              <a:buClrTx/>
              <a:buFontTx/>
              <a:buNone/>
              <a:defRPr/>
            </a:pPr>
            <a:r>
              <a:rPr lang="en-CA" dirty="0" err="1"/>
              <a:t>s</a:t>
            </a:r>
            <a:r>
              <a:rPr lang="en-CA" dirty="0" err="1" smtClean="0"/>
              <a:t>sh</a:t>
            </a:r>
            <a:r>
              <a:rPr lang="en-CA" dirty="0" smtClean="0"/>
              <a:t> </a:t>
            </a:r>
            <a:r>
              <a:rPr lang="en-CA" dirty="0"/>
              <a:t>-</a:t>
            </a:r>
            <a:r>
              <a:rPr lang="en-CA" dirty="0" err="1" smtClean="0"/>
              <a:t>i</a:t>
            </a:r>
            <a:r>
              <a:rPr lang="en-CA" dirty="0" smtClean="0"/>
              <a:t> </a:t>
            </a:r>
            <a:r>
              <a:rPr lang="en-CA" dirty="0" err="1" smtClean="0"/>
              <a:t>CBWNY.pem</a:t>
            </a:r>
            <a:r>
              <a:rPr lang="en-CA" dirty="0" smtClean="0"/>
              <a:t> </a:t>
            </a:r>
            <a:r>
              <a:rPr lang="en-CA" dirty="0" err="1" smtClean="0"/>
              <a:t>ubuntu</a:t>
            </a:r>
            <a:r>
              <a:rPr lang="en-CA" dirty="0" smtClean="0"/>
              <a:t>@[YOUR PUBLIC IP]</a:t>
            </a:r>
          </a:p>
        </p:txBody>
      </p:sp>
    </p:spTree>
    <p:extLst>
      <p:ext uri="{BB962C8B-B14F-4D97-AF65-F5344CB8AC3E}">
        <p14:creationId xmlns:p14="http://schemas.microsoft.com/office/powerpoint/2010/main" val="11093286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9203039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956405" cy="461665"/>
          </a:xfrm>
          <a:prstGeom prst="rect">
            <a:avLst/>
          </a:prstGeom>
          <a:noFill/>
        </p:spPr>
        <p:txBody>
          <a:bodyPr wrap="none" rtlCol="0">
            <a:spAutoFit/>
          </a:bodyPr>
          <a:lstStyle/>
          <a:p>
            <a:r>
              <a:rPr lang="en-US" dirty="0"/>
              <a:t>http:/</a:t>
            </a:r>
            <a:r>
              <a:rPr lang="en-US" dirty="0" smtClean="0"/>
              <a:t>/[YOUR PUBLIC DNS OR IP]/</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6660113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66618370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754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3336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8309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29991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4045301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smtClean="0">
                <a:ea typeface="ＭＳ Ｐゴシック" charset="0"/>
              </a:rPr>
              <a:t>We </a:t>
            </a:r>
            <a:r>
              <a:rPr lang="en-US" dirty="0">
                <a:ea typeface="ＭＳ Ｐゴシック" charset="0"/>
              </a:rPr>
              <a:t>hit the $1000 </a:t>
            </a:r>
            <a:r>
              <a:rPr lang="en-US" dirty="0" smtClean="0">
                <a:ea typeface="ＭＳ Ｐゴシック" charset="0"/>
              </a:rPr>
              <a:t>genome* in ~2016</a:t>
            </a:r>
          </a:p>
          <a:p>
            <a:pPr marL="857250" lvl="1" indent="-457200" eaLnBrk="1"/>
            <a:r>
              <a:rPr lang="en-US" dirty="0" smtClean="0">
                <a:ea typeface="ＭＳ Ｐゴシック" charset="0"/>
              </a:rPr>
              <a:t>Need </a:t>
            </a:r>
            <a:r>
              <a:rPr lang="en-US" dirty="0">
                <a:ea typeface="ＭＳ Ｐゴシック" charset="0"/>
              </a:rPr>
              <a:t>to think about the $100 </a:t>
            </a:r>
            <a:r>
              <a:rPr lang="en-US" dirty="0" smtClean="0">
                <a:ea typeface="ＭＳ Ｐゴシック" charset="0"/>
              </a:rPr>
              <a:t>genome </a:t>
            </a:r>
            <a:endParaRPr lang="en-US" dirty="0">
              <a:ea typeface="ＭＳ Ｐゴシック" charset="0"/>
            </a:endParaRP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40394067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27297422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Microsoft Azure</a:t>
            </a:r>
          </a:p>
          <a:p>
            <a:pPr lvl="1"/>
            <a:r>
              <a:rPr lang="en-US" dirty="0" smtClean="0">
                <a:hlinkClick r:id="rId5"/>
              </a:rPr>
              <a:t>https</a:t>
            </a:r>
            <a:r>
              <a:rPr lang="en-US" dirty="0">
                <a:hlinkClick r:id="rId5"/>
              </a:rPr>
              <a:t>://azure.microsoft.com/en-us</a:t>
            </a:r>
            <a:r>
              <a:rPr lang="en-US" dirty="0" smtClean="0">
                <a:hlinkClick r:id="rId5"/>
              </a:rPr>
              <a:t>/</a:t>
            </a:r>
            <a:endParaRPr lang="en-US" dirty="0" smtClean="0"/>
          </a:p>
          <a:p>
            <a:r>
              <a:rPr lang="en-US" dirty="0" smtClean="0"/>
              <a:t>More</a:t>
            </a:r>
            <a:r>
              <a:rPr lang="is-IS" dirty="0" smtClean="0"/>
              <a:t>…</a:t>
            </a:r>
            <a:endParaRPr lang="en-US" dirty="0" smtClean="0"/>
          </a:p>
        </p:txBody>
      </p:sp>
    </p:spTree>
    <p:extLst>
      <p:ext uri="{BB962C8B-B14F-4D97-AF65-F5344CB8AC3E}">
        <p14:creationId xmlns:p14="http://schemas.microsoft.com/office/powerpoint/2010/main" val="426484332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9947</TotalTime>
  <Words>2621</Words>
  <Application>Microsoft Macintosh PowerPoint</Application>
  <PresentationFormat>On-screen Show (4:3)</PresentationFormat>
  <Paragraphs>264</Paragraphs>
  <Slides>56</Slides>
  <Notes>7</Notes>
  <HiddenSlides>19</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Canadian Bioinformatics Workshops</vt:lpstr>
      <vt:lpstr>PowerPoint Presentation</vt:lpstr>
      <vt:lpstr>PowerPoint Presentation</vt:lpstr>
      <vt:lpstr>Learning objectives of the course</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Key AWS concepts and terminology</vt:lpstr>
      <vt:lpstr>What is a Region?</vt:lpstr>
      <vt:lpstr>What is a Region?</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Opening a ‘terminal session’ on a Mac</vt:lpstr>
      <vt:lpstr>Add the terminal App to your dock</vt:lpstr>
      <vt:lpstr>Creating a working directory on your Mac called ‘cbw’</vt:lpstr>
      <vt:lpstr>Go to course wiki, “Accessing the cloud” page Download the certificate</vt:lpstr>
      <vt:lpstr>Go to course wiki, “Accessing the cloud” page</vt:lpstr>
      <vt:lpstr>Login to AWS console </vt:lpstr>
      <vt:lpstr>Select "EC2" service</vt:lpstr>
      <vt:lpstr>Launch a new Instance</vt:lpstr>
      <vt:lpstr>Choose an AMI – Find the CSHL SEQTEC 2017 AMI in the Community AMIs</vt:lpstr>
      <vt:lpstr>Choose “m4.2xlarge” instance type, then "Next: Configure Instance Details".</vt:lpstr>
      <vt:lpstr>Select "Protect against accidental termination", then "Next: Add Storage".</vt:lpstr>
      <vt:lpstr>You should see "snap-xxxxxxx" (32GB) and "snap-xxxxxxx" (250GB)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”cshl_2017" and then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Use ‘wget’ at command line to download pem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675</cp:revision>
  <dcterms:created xsi:type="dcterms:W3CDTF">2010-04-21T18:53:51Z</dcterms:created>
  <dcterms:modified xsi:type="dcterms:W3CDTF">2018-05-28T12:43:46Z</dcterms:modified>
</cp:coreProperties>
</file>